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927EC5-4708-4B71-973A-6983E5B6010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BB84E4-4760-497C-B413-B8374C0AD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8458200" cy="12223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Вітаємо </a:t>
            </a:r>
            <a:b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учасників семінару:</a:t>
            </a:r>
            <a:b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вчителів російської мови та світової літератури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K:\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5575"/>
            <a:ext cx="2428860" cy="22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6338" y="0"/>
            <a:ext cx="2217662" cy="22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6868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/>
              <a:t>Нашій школі понад 80 років.</a:t>
            </a:r>
            <a:br>
              <a:rPr lang="uk-UA" sz="2400" dirty="0" smtClean="0"/>
            </a:br>
            <a:r>
              <a:rPr lang="uk-UA" sz="2400" dirty="0" smtClean="0"/>
              <a:t>Навчається у закладі 180 учнів.</a:t>
            </a:r>
            <a:br>
              <a:rPr lang="uk-UA" sz="2400" dirty="0" smtClean="0"/>
            </a:br>
            <a:r>
              <a:rPr lang="uk-UA" sz="2400" dirty="0" smtClean="0"/>
              <a:t>Працює 44 </a:t>
            </a:r>
            <a:r>
              <a:rPr lang="uk-UA" sz="2400" dirty="0" smtClean="0"/>
              <a:t>працівники,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з них 24 – педагогічних.</a:t>
            </a:r>
            <a:endParaRPr lang="ru-RU" sz="2400" dirty="0"/>
          </a:p>
        </p:txBody>
      </p:sp>
      <p:pic>
        <p:nvPicPr>
          <p:cNvPr id="4" name="Содержимое 3" descr="collage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14290"/>
            <a:ext cx="5000660" cy="5000660"/>
          </a:xfrm>
        </p:spPr>
      </p:pic>
      <p:pic>
        <p:nvPicPr>
          <p:cNvPr id="5" name="Picture 5" descr="K:\4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20781"/>
            <a:ext cx="1643042" cy="153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:\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67185"/>
            <a:ext cx="1486559" cy="139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02" y="0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54006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Всі </a:t>
            </a:r>
            <a:r>
              <a:rPr lang="uk-UA" sz="3200" dirty="0" err="1" smtClean="0"/>
              <a:t>педпрацівники</a:t>
            </a:r>
            <a:r>
              <a:rPr lang="uk-UA" sz="3200" dirty="0" smtClean="0"/>
              <a:t> мають вищу освіту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22</a:t>
            </a:r>
            <a:r>
              <a:rPr lang="uk-UA" dirty="0" smtClean="0"/>
              <a:t> - вищу кваліфікаційну категорію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</a:t>
            </a:r>
            <a:r>
              <a:rPr lang="uk-UA" dirty="0" smtClean="0"/>
              <a:t> - першу категорію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</a:t>
            </a:r>
            <a:r>
              <a:rPr lang="uk-UA" dirty="0" smtClean="0"/>
              <a:t> – спеціаліст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педагогічне звання «старший вчитель» мають </a:t>
            </a:r>
            <a:r>
              <a:rPr lang="uk-UA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12</a:t>
            </a:r>
            <a:r>
              <a:rPr lang="uk-UA" dirty="0" smtClean="0"/>
              <a:t> вчителів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«вчитель-методист» – </a:t>
            </a:r>
            <a:r>
              <a:rPr lang="uk-UA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4</a:t>
            </a: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uk-UA" dirty="0" smtClean="0"/>
              <a:t>учителі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" y="1534632"/>
            <a:ext cx="3759399" cy="3429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686800" cy="64294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Попова Лариса Олександрівна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K:\4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20781"/>
            <a:ext cx="1643042" cy="153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275856" y="1268760"/>
            <a:ext cx="5688632" cy="5040560"/>
          </a:xfrm>
          <a:prstGeom prst="rect">
            <a:avLst/>
          </a:prstGeom>
          <a:solidFill>
            <a:schemeClr val="folHlink">
              <a:alpha val="29019"/>
            </a:schemeClr>
          </a:solidFill>
          <a:ln w="57150" cmpd="thickThin">
            <a:solidFill>
              <a:srgbClr val="9933FF"/>
            </a:solidFill>
          </a:ln>
        </p:spPr>
        <p:txBody>
          <a:bodyPr vert="horz">
            <a:noAutofit/>
          </a:bodyPr>
          <a:lstStyle/>
          <a:p>
            <a:pPr algn="ctr"/>
            <a:r>
              <a:rPr lang="uk-UA" sz="2400" b="1" dirty="0" smtClean="0"/>
              <a:t>Працює </a:t>
            </a:r>
            <a:r>
              <a:rPr lang="uk-UA" sz="2400" b="1" dirty="0" smtClean="0"/>
              <a:t>в </a:t>
            </a:r>
            <a:r>
              <a:rPr lang="uk-UA" sz="2400" b="1" dirty="0" err="1" smtClean="0"/>
              <a:t>Балаклійській</a:t>
            </a:r>
            <a:r>
              <a:rPr lang="uk-UA" sz="2400" b="1" dirty="0" smtClean="0"/>
              <a:t> загальноосвітній школі І-ІІІ   ступенів № 4 з 1986 року. Має вищу кваліфікаційну категорію, педагогічне звання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«</a:t>
            </a:r>
            <a:r>
              <a:rPr lang="uk-UA" sz="2400" b="1" dirty="0" smtClean="0"/>
              <a:t>Старший вчитель» </a:t>
            </a:r>
          </a:p>
          <a:p>
            <a:pPr algn="ctr"/>
            <a:r>
              <a:rPr lang="uk-UA" sz="2400" b="1" dirty="0" smtClean="0"/>
              <a:t>та педагогічний стаж  роботи 35 років.</a:t>
            </a:r>
          </a:p>
          <a:p>
            <a:pPr algn="ctr"/>
            <a:r>
              <a:rPr lang="uk-UA" sz="2400" b="1" dirty="0" smtClean="0"/>
              <a:t>Маючи поряд чудовий </a:t>
            </a:r>
            <a:r>
              <a:rPr lang="uk-UA" sz="2400" b="1" dirty="0" smtClean="0"/>
              <a:t>взірець</a:t>
            </a:r>
            <a:r>
              <a:rPr lang="uk-UA" sz="2400" b="1" dirty="0" smtClean="0"/>
              <a:t>, </a:t>
            </a:r>
            <a:r>
              <a:rPr lang="uk-UA" sz="2400" b="1" dirty="0" smtClean="0"/>
              <a:t>талановитого вчителя Жукову Зінаїду Іванівну, Лариса </a:t>
            </a:r>
            <a:r>
              <a:rPr lang="uk-UA" sz="2400" b="1" dirty="0" smtClean="0"/>
              <a:t>Олександрівна , </a:t>
            </a:r>
            <a:r>
              <a:rPr lang="uk-UA" sz="2400" b="1" dirty="0" smtClean="0"/>
              <a:t>ще зі школи мріяла стати </a:t>
            </a:r>
            <a:r>
              <a:rPr lang="uk-UA" sz="2400" b="1" dirty="0" smtClean="0"/>
              <a:t>педагогом – та й </a:t>
            </a:r>
            <a:r>
              <a:rPr lang="uk-UA" sz="2400" b="1" dirty="0" smtClean="0"/>
              <a:t>в </a:t>
            </a:r>
            <a:r>
              <a:rPr lang="uk-UA" sz="2400" b="1" dirty="0" smtClean="0"/>
              <a:t>родині  Попових вона не перший вчитель. Прадід, батько, брат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присвятили </a:t>
            </a:r>
            <a:r>
              <a:rPr lang="uk-UA" sz="2400" b="1" dirty="0" smtClean="0"/>
              <a:t>себе </a:t>
            </a:r>
            <a:r>
              <a:rPr lang="uk-UA" sz="2400" b="1" dirty="0" smtClean="0"/>
              <a:t>педагогіці. </a:t>
            </a:r>
            <a:endParaRPr lang="uk-UA" sz="2400" b="1" dirty="0" smtClean="0"/>
          </a:p>
          <a:p>
            <a:endParaRPr lang="ru-RU" sz="2400" b="1" dirty="0" smtClean="0"/>
          </a:p>
          <a:p>
            <a:endParaRPr lang="uk-UA" sz="2300" b="1" dirty="0" smtClean="0"/>
          </a:p>
          <a:p>
            <a:endParaRPr lang="uk-UA" sz="2000" b="1" dirty="0" smtClean="0"/>
          </a:p>
          <a:p>
            <a:endParaRPr lang="ru-RU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>Учитель постійно працює над удосконалення власної </a:t>
            </a:r>
            <a:r>
              <a:rPr lang="uk-UA" sz="2000" dirty="0" err="1" smtClean="0"/>
              <a:t>педмайстерності</a:t>
            </a:r>
            <a:r>
              <a:rPr lang="uk-UA" sz="2000" dirty="0" smtClean="0"/>
              <a:t>. Восени 2010 року пройшла курси підвищення кваліфікації.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5286412"/>
          </a:xfrm>
          <a:solidFill>
            <a:schemeClr val="folHlink">
              <a:alpha val="29019"/>
            </a:schemeClr>
          </a:solidFill>
          <a:ln w="57150" cmpd="thickThin">
            <a:solidFill>
              <a:srgbClr val="9933FF"/>
            </a:solidFill>
          </a:ln>
        </p:spPr>
        <p:txBody>
          <a:bodyPr vert="horz">
            <a:noAutofit/>
          </a:bodyPr>
          <a:lstStyle/>
          <a:p>
            <a:pPr marL="0" algn="ctr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		З </a:t>
            </a:r>
            <a:r>
              <a:rPr lang="uk-UA" sz="2800" b="1" dirty="0" smtClean="0">
                <a:solidFill>
                  <a:schemeClr val="tx1"/>
                </a:solidFill>
              </a:rPr>
              <a:t>2010 року працює на методичною темою «Активізація пізнавальної діяльності учнів на уроках російської мови та світової  літератури  через розвиток творчих здібностей».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algn="ctr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		Лариса </a:t>
            </a:r>
            <a:r>
              <a:rPr lang="uk-UA" sz="2800" b="1" dirty="0" smtClean="0">
                <a:solidFill>
                  <a:schemeClr val="tx1"/>
                </a:solidFill>
              </a:rPr>
              <a:t>Олександрівна знаходить такі форми роботи з учнями, які допомагають вияви­ти їхню індивідуальність, непов­торність, розвинути здібності до самореалізації, створюють умови для активізації творчої діяльності. </a:t>
            </a:r>
          </a:p>
          <a:p>
            <a:pPr marL="0" algn="ctr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	Вчитель переконана, що діти тим талановитіші та розумніші, чим більше можливостей бути такими їм надано.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Реалізацією цього переконання є підсумки участі учнів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uk-UA" sz="2000" b="1" dirty="0" smtClean="0"/>
              <a:t>в ІІ етапі Всеукраїнських учнівських олімпіад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uk-UA" sz="2000" b="1" dirty="0" smtClean="0"/>
              <a:t>з російської мови та  літератури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82113"/>
              </p:ext>
            </p:extLst>
          </p:nvPr>
        </p:nvGraphicFramePr>
        <p:xfrm>
          <a:off x="1475656" y="1700808"/>
          <a:ext cx="6143669" cy="13075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44416"/>
                <a:gridCol w="865342"/>
                <a:gridCol w="1533911"/>
              </a:tblGrid>
              <a:tr h="57606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  <a:endParaRPr kumimoji="0" lang="ru-RU" sz="2400" b="1" kern="1200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 </a:t>
                      </a:r>
                      <a:endParaRPr kumimoji="0" lang="ru-RU" sz="2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Місце </a:t>
                      </a:r>
                      <a:endParaRPr kumimoji="0" lang="ru-RU" sz="2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Єршов</a:t>
                      </a:r>
                      <a:r>
                        <a:rPr lang="uk-UA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Сімонова  О.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</a:t>
                      </a:r>
                      <a:endParaRPr lang="uk-U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31753"/>
              </p:ext>
            </p:extLst>
          </p:nvPr>
        </p:nvGraphicFramePr>
        <p:xfrm>
          <a:off x="1475656" y="3861048"/>
          <a:ext cx="6143667" cy="7315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44416"/>
                <a:gridCol w="865341"/>
                <a:gridCol w="1533910"/>
              </a:tblGrid>
              <a:tr h="261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uk-UA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2009-2010</a:t>
                      </a:r>
                      <a:endParaRPr kumimoji="0" lang="ru-RU" sz="2400" b="1" kern="1200" dirty="0"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uk-UA" sz="2400" b="1" kern="1200" dirty="0" err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2400" b="1" kern="1200" dirty="0" err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1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uk-UA" sz="24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Калайда</a:t>
                      </a:r>
                      <a:r>
                        <a:rPr kumimoji="0" lang="uk-UA" sz="24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Н.</a:t>
                      </a:r>
                      <a:endParaRPr kumimoji="0" lang="ru-RU" sz="2400" b="1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uk-UA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kumimoji="0" lang="ru-RU" sz="2400" b="1" kern="1200" dirty="0" err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kumimoji="0" lang="ru-RU" sz="2400" b="1" kern="1200" dirty="0" err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29648"/>
              </p:ext>
            </p:extLst>
          </p:nvPr>
        </p:nvGraphicFramePr>
        <p:xfrm>
          <a:off x="1551709" y="5514109"/>
          <a:ext cx="6082146" cy="822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40371"/>
                <a:gridCol w="914756"/>
                <a:gridCol w="1427019"/>
              </a:tblGrid>
              <a:tr h="7758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2011-</a:t>
                      </a:r>
                      <a:r>
                        <a:rPr lang="en-US" sz="2400" b="1" baseline="0" dirty="0" smtClean="0"/>
                        <a:t> 2012</a:t>
                      </a:r>
                    </a:p>
                    <a:p>
                      <a:r>
                        <a:rPr lang="uk-UA" sz="2400" b="1" baseline="0" dirty="0" err="1" smtClean="0"/>
                        <a:t>Синкевич</a:t>
                      </a:r>
                      <a:r>
                        <a:rPr lang="uk-UA" sz="2400" b="1" baseline="0" dirty="0" smtClean="0"/>
                        <a:t> </a:t>
                      </a:r>
                      <a:r>
                        <a:rPr lang="uk-UA" sz="2400" b="1" baseline="0" dirty="0" smtClean="0"/>
                        <a:t>М.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 smtClean="0"/>
                    </a:p>
                    <a:p>
                      <a:r>
                        <a:rPr lang="uk-UA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IV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Підсумки  участі  учнів   в  конкурсах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79721" y="1309150"/>
            <a:ext cx="459452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pPr algn="just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«Р у с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к и й    м е д в е ж о н о к»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48143"/>
              </p:ext>
            </p:extLst>
          </p:nvPr>
        </p:nvGraphicFramePr>
        <p:xfrm>
          <a:off x="1610760" y="2492896"/>
          <a:ext cx="6096000" cy="91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2010</a:t>
                      </a:r>
                      <a:r>
                        <a:rPr lang="ru-RU" sz="2400" b="1" baseline="0" dirty="0" smtClean="0"/>
                        <a:t> - 2011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2011 - 2012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2012 - 2013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52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7912" y="3681318"/>
            <a:ext cx="852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2012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рік – участь у конкурсі до 200-річчя 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Бородінської битви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67785"/>
              </p:ext>
            </p:extLst>
          </p:nvPr>
        </p:nvGraphicFramePr>
        <p:xfrm>
          <a:off x="1610760" y="4437112"/>
          <a:ext cx="6096000" cy="1371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err="1" smtClean="0"/>
                        <a:t>Коржов</a:t>
                      </a:r>
                      <a:r>
                        <a:rPr lang="uk-UA" sz="2400" b="1" dirty="0" smtClean="0"/>
                        <a:t> М.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5 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ІІ </a:t>
                      </a:r>
                      <a:r>
                        <a:rPr lang="uk-UA" sz="2400" b="1" baseline="0" dirty="0" smtClean="0"/>
                        <a:t> місце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Щербак О.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5 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ІІІ місце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Суботіна 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7 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І</a:t>
                      </a:r>
                      <a:r>
                        <a:rPr lang="en-US" sz="2400" b="1" dirty="0" smtClean="0"/>
                        <a:t>V  </a:t>
                      </a:r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>
                <a:solidFill>
                  <a:srgbClr val="842F73"/>
                </a:solidFill>
              </a:rPr>
              <a:t>Підсумки  участі  учнів   в  конкурсах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Х Міжнародний конкурс знавців української мови ім. П.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Яцика</a:t>
            </a:r>
            <a:endParaRPr lang="uk-U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2009-2010 навчальний рік </a:t>
            </a:r>
          </a:p>
          <a:p>
            <a:pPr marL="0" indent="0">
              <a:buNone/>
            </a:pPr>
            <a:endParaRPr lang="uk-U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 algn="ctr">
              <a:buClr>
                <a:srgbClr val="5C1E34"/>
              </a:buClr>
              <a:buNone/>
            </a:pPr>
            <a:endParaRPr lang="uk-UA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lvl="0" indent="0" algn="ctr">
              <a:buClr>
                <a:srgbClr val="5C1E34"/>
              </a:buClr>
              <a:buNone/>
            </a:pPr>
            <a:r>
              <a:rPr lang="uk-UA" sz="2400" b="1" u="sng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2009 </a:t>
            </a:r>
            <a:r>
              <a:rPr lang="uk-UA" sz="2400" b="1" u="sng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рік </a:t>
            </a:r>
            <a:r>
              <a:rPr lang="uk-UA" sz="2400" b="1" u="sng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участь у Всеукраїнському конкурсі «Цікава школа». </a:t>
            </a:r>
            <a:r>
              <a:rPr lang="uk-UA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роботу  «Велич науки і знань у романі Жуля Верна «П'ятнадцятирічний капітан»» </a:t>
            </a:r>
          </a:p>
          <a:p>
            <a:pPr marL="0" lvl="0" indent="0" algn="ctr">
              <a:buClr>
                <a:srgbClr val="5C1E34"/>
              </a:buClr>
              <a:buNone/>
            </a:pPr>
            <a:r>
              <a:rPr lang="uk-UA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отримала сертифікат учасника</a:t>
            </a:r>
          </a:p>
          <a:p>
            <a:pPr marL="0" indent="0">
              <a:buNone/>
            </a:pP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endPara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67646"/>
              </p:ext>
            </p:extLst>
          </p:nvPr>
        </p:nvGraphicFramePr>
        <p:xfrm>
          <a:off x="1331640" y="2852936"/>
          <a:ext cx="6096000" cy="914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92288"/>
                <a:gridCol w="1471712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Єкатериненко К.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 клас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ІІ місце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Суботіна Н.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 клас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ІІІ місце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254752"/>
      </p:ext>
    </p:extLst>
  </p:cSld>
  <p:clrMapOvr>
    <a:masterClrMapping/>
  </p:clrMapOvr>
  <p:transition spd="med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40768"/>
            <a:ext cx="8429684" cy="295232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uk-UA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  творчих здібностей   учнів   на уроках   світової літератури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7956376" cy="163980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R="0" algn="ctr" eaLnBrk="1" hangingPunct="1">
              <a:spcBef>
                <a:spcPct val="0"/>
              </a:spcBef>
            </a:pPr>
            <a:r>
              <a:rPr lang="uk-UA" sz="2800" b="1" i="1" dirty="0" smtClean="0">
                <a:solidFill>
                  <a:schemeClr val="tx1"/>
                </a:solidFill>
              </a:rPr>
              <a:t>МЕТА : розкрити  можливості  створення  оптимальних умов  для  розвитку  творчого  потенціалу  дитини  на уроках  світової  літератури</a:t>
            </a:r>
            <a:endParaRPr lang="ru-RU" sz="2800" b="1" i="1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8197" name="Picture 5" descr="K:\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0781"/>
            <a:ext cx="1643042" cy="153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357166"/>
            <a:ext cx="3900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Тема </a:t>
            </a:r>
            <a:r>
              <a:rPr lang="uk-UA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семінару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ysClr val="windowText" lastClr="000000"/>
      </a:dk1>
      <a:lt1>
        <a:sysClr val="window" lastClr="FFFFFF"/>
      </a:lt1>
      <a:dk2>
        <a:srgbClr val="842F73"/>
      </a:dk2>
      <a:lt2>
        <a:srgbClr val="F4E7ED"/>
      </a:lt2>
      <a:accent1>
        <a:srgbClr val="5C1E34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291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Вітаємо  учасників семінару: вчителів російської мови та світової літератури</vt:lpstr>
      <vt:lpstr>Нашій школі понад 80 років. Навчається у закладі 180 учнів. Працює 44 працівники, з них 24 – педагогічних.</vt:lpstr>
      <vt:lpstr>Всі педпрацівники мають вищу освіту  22 - вищу кваліфікаційну категорію  1 - першу категорію  1 – спеціаліст  педагогічне звання «старший вчитель» мають 12 вчителів  «вчитель-методист» – 4 учителі</vt:lpstr>
      <vt:lpstr>Презентация PowerPoint</vt:lpstr>
      <vt:lpstr>Учитель постійно працює над удосконалення власної педмайстерності. Восени 2010 року пройшла курси підвищення кваліфікації. </vt:lpstr>
      <vt:lpstr>Реалізацією цього переконання є підсумки участі учнів  в ІІ етапі Всеукраїнських учнівських олімпіад  з російської мови та  літератури </vt:lpstr>
      <vt:lpstr>Підсумки  участі  учнів   в  конкурсах</vt:lpstr>
      <vt:lpstr>Підсумки  участі  учнів   в  конкурсах</vt:lpstr>
      <vt:lpstr>Розвиток   творчих здібностей   учнів   на уроках   світової літератури</vt:lpstr>
    </vt:vector>
  </TitlesOfParts>
  <Company>Wainakh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Вітаємо  учасників семінару вчителів англійської мови</dc:title>
  <dc:creator>Admin</dc:creator>
  <cp:lastModifiedBy>Школа</cp:lastModifiedBy>
  <cp:revision>36</cp:revision>
  <dcterms:created xsi:type="dcterms:W3CDTF">2012-01-29T20:20:19Z</dcterms:created>
  <dcterms:modified xsi:type="dcterms:W3CDTF">2012-11-28T06:54:47Z</dcterms:modified>
</cp:coreProperties>
</file>