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6" r:id="rId6"/>
    <p:sldId id="273" r:id="rId7"/>
    <p:sldId id="267" r:id="rId8"/>
    <p:sldId id="268" r:id="rId9"/>
    <p:sldId id="271" r:id="rId10"/>
    <p:sldId id="270" r:id="rId11"/>
    <p:sldId id="276" r:id="rId12"/>
    <p:sldId id="275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6600CC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288D0C-78FE-424F-A317-06F77322F9C8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41F659-34E2-42B1-AE45-643EAB452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95AF-4DA6-4F18-9A37-1FF625FB1A06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8078A-7440-4819-9AD5-2DFC2A1B4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927F-A22D-46A8-BE1D-1C2CBD0BD087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2F5F3-8A78-42CD-B668-86EE5CF50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5143-DE95-4393-B9F5-084BBCFAF808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EABF5-7898-47BC-87B7-1FEF82770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32C8-04B4-45FA-8231-01E1753E63F0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4820C-1F48-446D-8806-D6C3CF494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AA24-C606-44EE-8F3B-7DF9299F3813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2C3F1-5EA0-420F-AF74-1A0544549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F9393-C975-4258-BD8D-C034BDB63389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91D1-086D-4083-A124-631D52FFD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C00E-B786-48F3-8F7E-EDF192EF2BD5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EA0CD-6966-4752-BB9A-23CE444DD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7311-86F4-411A-94E7-DE5F43F62BB9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AD068-3A1C-40E6-9503-4C7659CD8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A1A4C-ABE5-472E-B130-283A6C3C2F5B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AB6C-94D2-4459-A48F-265D0187F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B8B9-848C-43F0-BE9A-C987F521E5B0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55DA-1C26-4BA8-9BE4-5A425B661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DEC0-AB7A-4EF4-BBB4-52AC7DDF754F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3F48-6E80-4E21-BBB9-CD6245F2D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D1E2CF-2173-43B3-85E7-AE9D5174C89E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44E572-D17B-4795-905D-A20533D4F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ransition spd="med">
    <p:wheel spokes="2"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8458200" cy="12223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Вітаємо </a:t>
            </a:r>
            <a:b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учасників семінару:</a:t>
            </a:r>
            <a:b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вчителів фізики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5" descr="K:\4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85575"/>
            <a:ext cx="2428860" cy="227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6338" y="0"/>
            <a:ext cx="2217662" cy="22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57150"/>
            <a:ext cx="6650037" cy="6810375"/>
          </a:xfr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DSCF080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669925"/>
            <a:ext cx="8101013" cy="5410200"/>
          </a:xfrm>
          <a:ln/>
        </p:spPr>
      </p:pic>
    </p:spTree>
  </p:cSld>
  <p:clrMapOvr>
    <a:masterClrMapping/>
  </p:clrMapOvr>
  <p:transition spd="med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827088" y="1196975"/>
            <a:ext cx="72739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Franklin Gothic Book" pitchFamily="34" charset="0"/>
              </a:rPr>
              <a:t> </a:t>
            </a:r>
            <a:r>
              <a:rPr lang="ru-RU" sz="2800" b="1">
                <a:latin typeface="Franklin Gothic Book" pitchFamily="34" charset="0"/>
              </a:rPr>
              <a:t>Для Тетяни Федо</a:t>
            </a:r>
            <a:r>
              <a:rPr lang="uk-UA" sz="2800" b="1">
                <a:latin typeface="Franklin Gothic Book" pitchFamily="34" charset="0"/>
              </a:rPr>
              <a:t>рівни</a:t>
            </a:r>
            <a:r>
              <a:rPr lang="ru-RU" sz="2800" b="1">
                <a:latin typeface="Franklin Gothic Book" pitchFamily="34" charset="0"/>
              </a:rPr>
              <a:t> її професія - це можливість самореалізації, джерело задоволення і визнання. Вона - людина, здатна посміхатися і цікавитися всім тим, що її оточує, поєднує в собі любов до справи і до учнів, вміє не тільки вчити дітей, але і сама здатна вчитися. Як вчитель вона  ніколи не зупиняється  на досягнутому, а обов'язково йде вперед, адже її праця  - це прекрасне джерело для безмежної творчості.</a:t>
            </a:r>
          </a:p>
        </p:txBody>
      </p:sp>
    </p:spTree>
  </p:cSld>
  <p:clrMapOvr>
    <a:masterClrMapping/>
  </p:clrMapOvr>
  <p:transition spd="med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481" y="1500174"/>
            <a:ext cx="8429684" cy="295232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uk-UA" dirty="0">
                <a:effectLst/>
              </a:rPr>
              <a:t>Формування компетентності здоров</a:t>
            </a:r>
            <a:r>
              <a:rPr lang="ru-RU" dirty="0">
                <a:effectLst/>
              </a:rPr>
              <a:t>’</a:t>
            </a:r>
            <a:r>
              <a:rPr lang="uk-UA" dirty="0" smtClean="0">
                <a:effectLst/>
              </a:rPr>
              <a:t>язбереження </a:t>
            </a:r>
            <a:r>
              <a:rPr lang="uk-UA" dirty="0">
                <a:effectLst/>
              </a:rPr>
              <a:t>на уроках фізики шляхом створення позитивної мотивації до пізнавальної діяльності </a:t>
            </a:r>
            <a:r>
              <a:rPr lang="uk-UA" dirty="0" smtClean="0">
                <a:effectLst/>
              </a:rPr>
              <a:t>учнів</a:t>
            </a:r>
            <a:r>
              <a:rPr lang="ru-RU" sz="4800" dirty="0">
                <a:effectLst/>
              </a:rPr>
              <a:t/>
            </a:r>
            <a:br>
              <a:rPr lang="ru-RU" sz="4800" dirty="0">
                <a:effectLst/>
              </a:rPr>
            </a:br>
            <a:endParaRPr lang="ru-RU" sz="4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4652963"/>
            <a:ext cx="7956550" cy="18716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2800" b="1" i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800" b="1" i="1" dirty="0" smtClean="0">
                <a:solidFill>
                  <a:schemeClr val="tx1"/>
                </a:solidFill>
              </a:rPr>
              <a:t>МЕТА :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Розкрити 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</a:rPr>
              <a:t>можливості створення оптимальних умов на уроках фізики для формування компетентності охорони здоров’я дитини.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b="1" i="1" dirty="0" smtClean="0">
              <a:solidFill>
                <a:schemeClr val="tx1"/>
              </a:solidFill>
            </a:endParaRPr>
          </a:p>
        </p:txBody>
      </p:sp>
      <p:pic>
        <p:nvPicPr>
          <p:cNvPr id="8197" name="Picture 5" descr="K:\4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20781"/>
            <a:ext cx="1643042" cy="153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26" y="0"/>
            <a:ext cx="150017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643188" y="357188"/>
            <a:ext cx="3900487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Тема </a:t>
            </a:r>
            <a:r>
              <a:rPr lang="uk-UA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семінару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14950"/>
            <a:ext cx="8686800" cy="14287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dirty="0" smtClean="0"/>
              <a:t>Нашій школі понад 80 років.</a:t>
            </a:r>
            <a:br>
              <a:rPr lang="uk-UA" sz="2400" dirty="0" smtClean="0"/>
            </a:br>
            <a:r>
              <a:rPr lang="uk-UA" sz="2400" dirty="0" smtClean="0"/>
              <a:t>Навчається у закладі 180 учнів.</a:t>
            </a:r>
            <a:br>
              <a:rPr lang="uk-UA" sz="2400" dirty="0" smtClean="0"/>
            </a:br>
            <a:r>
              <a:rPr lang="uk-UA" sz="2400" dirty="0" smtClean="0"/>
              <a:t>Працює 44 працівники,</a:t>
            </a:r>
            <a:br>
              <a:rPr lang="uk-UA" sz="2400" dirty="0" smtClean="0"/>
            </a:br>
            <a:r>
              <a:rPr lang="uk-UA" sz="2400" dirty="0" smtClean="0"/>
              <a:t>з них 24 – педагогічних.</a:t>
            </a:r>
            <a:endParaRPr lang="ru-RU" sz="2400" dirty="0"/>
          </a:p>
        </p:txBody>
      </p:sp>
      <p:pic>
        <p:nvPicPr>
          <p:cNvPr id="15362" name="Содержимое 3" descr="collage1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214313"/>
            <a:ext cx="5000625" cy="5000625"/>
          </a:xfrm>
        </p:spPr>
      </p:pic>
      <p:pic>
        <p:nvPicPr>
          <p:cNvPr id="5" name="Picture 5" descr="K:\4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20781"/>
            <a:ext cx="1643042" cy="153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26" y="0"/>
            <a:ext cx="150017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:\4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67185"/>
            <a:ext cx="1486559" cy="139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02" y="0"/>
            <a:ext cx="135729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686800" cy="540069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dirty="0" smtClean="0"/>
              <a:t>Всі </a:t>
            </a:r>
            <a:r>
              <a:rPr lang="uk-UA" sz="3200" dirty="0" err="1" smtClean="0"/>
              <a:t>педпрацівники</a:t>
            </a:r>
            <a:r>
              <a:rPr lang="uk-UA" sz="3200" dirty="0" smtClean="0"/>
              <a:t> мають вищу освіту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22</a:t>
            </a:r>
            <a:r>
              <a:rPr lang="uk-UA" dirty="0" smtClean="0"/>
              <a:t> - вищу кваліфікаційну категорію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</a:t>
            </a:r>
            <a:r>
              <a:rPr lang="uk-UA" dirty="0" smtClean="0"/>
              <a:t> - першу категорію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</a:t>
            </a:r>
            <a:r>
              <a:rPr lang="uk-UA" dirty="0" smtClean="0"/>
              <a:t> – спеціаліст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педагогічне звання «старший вчитель» мають </a:t>
            </a:r>
            <a:r>
              <a:rPr lang="uk-UA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12</a:t>
            </a:r>
            <a:r>
              <a:rPr lang="uk-UA" dirty="0" smtClean="0"/>
              <a:t> вчителів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«вчитель-методист» – </a:t>
            </a:r>
            <a:r>
              <a:rPr lang="uk-UA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4</a:t>
            </a:r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uk-UA" dirty="0" smtClean="0"/>
              <a:t>учителі</a:t>
            </a: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686800" cy="64293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Шаповал Тетяна Федорівна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K:\4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20781"/>
            <a:ext cx="1643042" cy="153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924300" y="1268413"/>
            <a:ext cx="4968875" cy="5040312"/>
          </a:xfrm>
          <a:prstGeom prst="rect">
            <a:avLst/>
          </a:prstGeom>
          <a:solidFill>
            <a:schemeClr val="folHlink">
              <a:alpha val="29019"/>
            </a:schemeClr>
          </a:solidFill>
          <a:ln w="57150" cmpd="thickThin">
            <a:solidFill>
              <a:srgbClr val="9933FF"/>
            </a:solidFill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Працює в Балаклійській загальноосвітній школі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І-ІІІ   ступенів № 4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1985 року. Має вищу кваліфікаційну категорію, педагогічне звання «Старший вчитель» 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педагогічний стаж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uk-UA" sz="3200" dirty="0">
                <a:latin typeface="+mn-lt"/>
              </a:rPr>
              <a:t>.</a:t>
            </a:r>
            <a:endParaRPr lang="ru-RU" sz="3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3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26" y="0"/>
            <a:ext cx="150017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7413" name="Picture 2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" y="1268413"/>
            <a:ext cx="3363912" cy="5040312"/>
          </a:xfrm>
          <a:prstGeom prst="rect">
            <a:avLst/>
          </a:prstGeom>
          <a:noFill/>
          <a:ln w="76200" cmpd="tri">
            <a:solidFill>
              <a:srgbClr val="9933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686800" cy="5286375"/>
          </a:xfrm>
          <a:solidFill>
            <a:schemeClr val="folHlink">
              <a:alpha val="29019"/>
            </a:schemeClr>
          </a:solidFill>
          <a:ln w="57150" cmpd="thickThin">
            <a:solidFill>
              <a:srgbClr val="9933FF"/>
            </a:solidFill>
          </a:ln>
        </p:spPr>
        <p:txBody>
          <a:bodyPr/>
          <a:lstStyle/>
          <a:p>
            <a:pPr marL="0" algn="just">
              <a:buFont typeface="Wingdings 2" pitchFamily="18" charset="2"/>
              <a:buNone/>
            </a:pPr>
            <a:r>
              <a:rPr lang="uk-UA" sz="2800" b="1" smtClean="0">
                <a:solidFill>
                  <a:schemeClr val="tx1"/>
                </a:solidFill>
              </a:rPr>
              <a:t>	</a:t>
            </a:r>
          </a:p>
          <a:p>
            <a:pPr marL="0" algn="just">
              <a:buFont typeface="Wingdings 2" pitchFamily="18" charset="2"/>
              <a:buNone/>
            </a:pPr>
            <a:endParaRPr lang="uk-UA" sz="2800" b="1" smtClean="0">
              <a:solidFill>
                <a:schemeClr val="tx1"/>
              </a:solidFill>
            </a:endParaRPr>
          </a:p>
          <a:p>
            <a:pPr marL="0" algn="just">
              <a:buFont typeface="Wingdings 2" pitchFamily="18" charset="2"/>
              <a:buNone/>
            </a:pPr>
            <a:r>
              <a:rPr lang="uk-UA" b="1" smtClean="0">
                <a:solidFill>
                  <a:schemeClr val="tx1"/>
                </a:solidFill>
              </a:rPr>
              <a:t>Учитель постійно працює над удосконалення власної педмайстерності. Навесні 2011 року пройшла курси підвищення кваліфікації за напрямом «Фізика», а в грудні 2011 року пройшла фаховий спецкурс за напрямом «Математика».</a:t>
            </a:r>
            <a:r>
              <a:rPr lang="ru-RU" b="1" smtClean="0">
                <a:solidFill>
                  <a:schemeClr val="tx1"/>
                </a:solidFill>
              </a:rPr>
              <a:t> </a:t>
            </a:r>
          </a:p>
          <a:p>
            <a:pPr marL="0" algn="just">
              <a:buFont typeface="Wingdings 2" pitchFamily="18" charset="2"/>
              <a:buNone/>
            </a:pPr>
            <a:endParaRPr lang="ru-RU" b="1" smtClean="0">
              <a:solidFill>
                <a:schemeClr val="tx1"/>
              </a:solidFill>
            </a:endParaRPr>
          </a:p>
          <a:p>
            <a:pPr marL="0" algn="just">
              <a:buFont typeface="Wingdings 2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</a:rPr>
              <a:t>	</a:t>
            </a:r>
            <a:r>
              <a:rPr lang="uk-UA" sz="2600" b="1" smtClean="0">
                <a:solidFill>
                  <a:schemeClr val="tx1"/>
                </a:solidFill>
              </a:rPr>
              <a:t>	</a:t>
            </a:r>
            <a:endParaRPr lang="ru-RU" sz="2800" b="1" smtClean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Робота вчителя</a:t>
            </a:r>
            <a:br>
              <a:rPr lang="uk-UA" dirty="0" smtClean="0"/>
            </a:br>
            <a:r>
              <a:rPr lang="uk-UA" dirty="0" smtClean="0"/>
              <a:t>над підвищенням рівня кваліфікації</a:t>
            </a: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Тема над якою працю</a:t>
            </a:r>
            <a:r>
              <a:rPr lang="uk-UA" dirty="0" smtClean="0"/>
              <a:t>є вчитель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59813" cy="41783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uk-UA" sz="3100" b="1" i="1" u="sng" smtClean="0">
                <a:solidFill>
                  <a:schemeClr val="tx1"/>
                </a:solidFill>
              </a:rPr>
              <a:t>Формування компетентності здоров</a:t>
            </a:r>
            <a:r>
              <a:rPr lang="en-US" sz="3100" b="1" i="1" u="sng" smtClean="0">
                <a:solidFill>
                  <a:schemeClr val="tx1"/>
                </a:solidFill>
              </a:rPr>
              <a:t>’</a:t>
            </a:r>
            <a:r>
              <a:rPr lang="uk-UA" sz="3100" b="1" i="1" u="sng" smtClean="0">
                <a:solidFill>
                  <a:schemeClr val="tx1"/>
                </a:solidFill>
              </a:rPr>
              <a:t>язбереження на уроках фізики</a:t>
            </a:r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uk-UA" sz="3100" b="1" i="1" u="sng" smtClean="0">
                <a:solidFill>
                  <a:schemeClr val="tx1"/>
                </a:solidFill>
              </a:rPr>
              <a:t> шляхом створення позитивної мотивації</a:t>
            </a:r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uk-UA" sz="3100" b="1" i="1" u="sng" smtClean="0">
                <a:solidFill>
                  <a:schemeClr val="tx1"/>
                </a:solidFill>
              </a:rPr>
              <a:t> до пізнавальної діяльності учнів</a:t>
            </a:r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3100" b="1" smtClean="0">
                <a:solidFill>
                  <a:schemeClr val="tx1"/>
                </a:solidFill>
              </a:rPr>
              <a:t>Тетяна Федорівна </a:t>
            </a:r>
            <a:r>
              <a:rPr lang="uk-UA" sz="3100" b="1" smtClean="0">
                <a:solidFill>
                  <a:schemeClr val="tx1"/>
                </a:solidFill>
              </a:rPr>
              <a:t>знаходить такі форми роботи з учнями, які допомагають вияви­ти їхню індивідуальність, неповторність, розвинути здібності до самореалізації, створюють умови для активізації творчої діяльності. </a:t>
            </a:r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endParaRPr lang="ru-RU" sz="3100" b="1" i="1" u="sng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12623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 smtClean="0"/>
              <a:t>Результатом  </a:t>
            </a:r>
            <a:r>
              <a:rPr lang="uk-UA" sz="2000" b="1" dirty="0" smtClean="0"/>
              <a:t>є підсумки участі учнів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uk-UA" sz="2000" b="1" dirty="0" smtClean="0"/>
              <a:t>в ІІ етапі Всеукраїнських учнівських олімпіад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uk-UA" sz="2000" b="1" dirty="0" smtClean="0"/>
              <a:t>з фізики, математики, астрономії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124740"/>
          <a:ext cx="7896225" cy="52565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{284E427A-3D55-4303-BF80-6455036E1DE7}</a:tableStyleId>
              </a:tblPr>
              <a:tblGrid>
                <a:gridCol w="1783080"/>
                <a:gridCol w="1714500"/>
                <a:gridCol w="1899920"/>
                <a:gridCol w="1899920"/>
                <a:gridCol w="598805"/>
              </a:tblGrid>
              <a:tr h="276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Навчальний рік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Предмет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Місце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ПІБ учня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Клас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2011-2012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Фізика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Синкевич Максим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Астрономія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Мирун Артем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Математика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Котляр Данило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2010-2011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Фізика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Азимова Ельвіра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2009-2010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Фізика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Єфімов Михайло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2008-2009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Фізика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Данелян Сергій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2007-2008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Фізика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Шаповал Федір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2006-2007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Фізика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Шаповал Федір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Фізика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Данелян Сергій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2005-2006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Фізика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Шаповла Федір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2004-2005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Фізика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Шаповал Федір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Фізика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Пирогов Сергій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Фізика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Семикін Олександр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2003-2004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Фізика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Волович Ірина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Фізика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Шаповал Федір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Фізика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Семикін Олександр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2002-2003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Фізика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Артюк Антон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</a:rPr>
                        <a:t>Фізика 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</a:rPr>
                        <a:t>ІІ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0" dirty="0" err="1">
                          <a:effectLst/>
                        </a:rPr>
                        <a:t>Калініченко</a:t>
                      </a:r>
                      <a:r>
                        <a:rPr lang="uk-UA" sz="1600" b="0" dirty="0">
                          <a:effectLst/>
                        </a:rPr>
                        <a:t> Іван 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 smtClean="0"/>
              <a:t>Підсумки  участі  учнів   в  конкурсах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1268413"/>
            <a:ext cx="7993063" cy="551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Участь у Всеукраїнському фізичному конкурсі «Левеня»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atin typeface="+mn-lt"/>
              </a:rPr>
              <a:t>2010-2011 н</a:t>
            </a:r>
            <a:r>
              <a:rPr lang="uk-UA" sz="3200" dirty="0">
                <a:latin typeface="+mn-lt"/>
              </a:rPr>
              <a:t>. р</a:t>
            </a:r>
            <a:r>
              <a:rPr lang="uk-UA" sz="3200" dirty="0">
                <a:latin typeface="+mn-lt"/>
              </a:rPr>
              <a:t>. – </a:t>
            </a:r>
            <a:endParaRPr lang="uk-UA" sz="32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atin typeface="+mn-lt"/>
              </a:rPr>
              <a:t>сертифікати</a:t>
            </a:r>
            <a:r>
              <a:rPr lang="uk-UA" sz="3200" dirty="0">
                <a:latin typeface="+mn-lt"/>
              </a:rPr>
              <a:t>, що засвідчують відмінний результат отримали 2 учні, </a:t>
            </a:r>
            <a:endParaRPr lang="uk-UA" sz="32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atin typeface="+mn-lt"/>
              </a:rPr>
              <a:t>добрий </a:t>
            </a:r>
            <a:r>
              <a:rPr lang="uk-UA" sz="3200" dirty="0">
                <a:latin typeface="+mn-lt"/>
              </a:rPr>
              <a:t>результат – 3 учні.</a:t>
            </a:r>
            <a:endParaRPr lang="ru-RU" sz="32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atin typeface="+mn-lt"/>
              </a:rPr>
              <a:t> </a:t>
            </a:r>
            <a:r>
              <a:rPr lang="uk-UA" sz="3200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Участь </a:t>
            </a:r>
            <a:r>
              <a:rPr lang="uk-UA" sz="3200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Всеукраїнському турнірі юних фізиків (районного рівня)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atin typeface="+mn-lt"/>
              </a:rPr>
              <a:t>2011-2012 н</a:t>
            </a:r>
            <a:r>
              <a:rPr lang="uk-UA" sz="3200" dirty="0">
                <a:latin typeface="+mn-lt"/>
              </a:rPr>
              <a:t>. р</a:t>
            </a:r>
            <a:r>
              <a:rPr lang="uk-UA" sz="3200" dirty="0">
                <a:latin typeface="+mn-lt"/>
              </a:rPr>
              <a:t>. – </a:t>
            </a:r>
            <a:endParaRPr lang="uk-UA" sz="32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atin typeface="+mn-lt"/>
              </a:rPr>
              <a:t>команда </a:t>
            </a:r>
            <a:r>
              <a:rPr lang="uk-UA" sz="3200" dirty="0">
                <a:latin typeface="+mn-lt"/>
              </a:rPr>
              <a:t>Балаклійської ЗОШ № 4 </a:t>
            </a:r>
            <a:r>
              <a:rPr lang="uk-UA" sz="3200" dirty="0">
                <a:latin typeface="+mn-lt"/>
              </a:rPr>
              <a:t>посіла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atin typeface="+mn-lt"/>
              </a:rPr>
              <a:t> </a:t>
            </a:r>
            <a:r>
              <a:rPr lang="uk-UA" sz="3200" dirty="0">
                <a:latin typeface="+mn-lt"/>
              </a:rPr>
              <a:t>ІІ місце у відбірковому турі.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9237663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3">
      <a:dk1>
        <a:sysClr val="windowText" lastClr="000000"/>
      </a:dk1>
      <a:lt1>
        <a:sysClr val="window" lastClr="FFFFFF"/>
      </a:lt1>
      <a:dk2>
        <a:srgbClr val="842F73"/>
      </a:dk2>
      <a:lt2>
        <a:srgbClr val="F4E7ED"/>
      </a:lt2>
      <a:accent1>
        <a:srgbClr val="5C1E34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842F73"/>
    </a:dk2>
    <a:lt2>
      <a:srgbClr val="F4E7ED"/>
    </a:lt2>
    <a:accent1>
      <a:srgbClr val="5C1E34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562</TotalTime>
  <Words>235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Wainakh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Вітаємо  учасників семінару вчителів англійської мови</dc:title>
  <dc:creator>Admin</dc:creator>
  <cp:lastModifiedBy>Admin</cp:lastModifiedBy>
  <cp:revision>55</cp:revision>
  <dcterms:created xsi:type="dcterms:W3CDTF">2012-01-29T20:20:19Z</dcterms:created>
  <dcterms:modified xsi:type="dcterms:W3CDTF">2012-12-12T05:27:36Z</dcterms:modified>
</cp:coreProperties>
</file>